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1208-2136-42F6-99C8-4F6B503D9FA2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69E-75B2-42D3-A0C5-4947D2CC6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115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1208-2136-42F6-99C8-4F6B503D9FA2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69E-75B2-42D3-A0C5-4947D2CC6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14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1208-2136-42F6-99C8-4F6B503D9FA2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69E-75B2-42D3-A0C5-4947D2CC6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35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1208-2136-42F6-99C8-4F6B503D9FA2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69E-75B2-42D3-A0C5-4947D2CC6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56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1208-2136-42F6-99C8-4F6B503D9FA2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69E-75B2-42D3-A0C5-4947D2CC6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05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1208-2136-42F6-99C8-4F6B503D9FA2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69E-75B2-42D3-A0C5-4947D2CC6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80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1208-2136-42F6-99C8-4F6B503D9FA2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69E-75B2-42D3-A0C5-4947D2CC6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87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1208-2136-42F6-99C8-4F6B503D9FA2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69E-75B2-42D3-A0C5-4947D2CC6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06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1208-2136-42F6-99C8-4F6B503D9FA2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69E-75B2-42D3-A0C5-4947D2CC6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39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1208-2136-42F6-99C8-4F6B503D9FA2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69E-75B2-42D3-A0C5-4947D2CC6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77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1208-2136-42F6-99C8-4F6B503D9FA2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B69E-75B2-42D3-A0C5-4947D2CC6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40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1208-2136-42F6-99C8-4F6B503D9FA2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0B69E-75B2-42D3-A0C5-4947D2CC6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08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gif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30" y="174567"/>
            <a:ext cx="411151" cy="6511775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18900" t="50833" r="39363" b="42867"/>
          <a:stretch>
            <a:fillRect/>
          </a:stretch>
        </p:blipFill>
        <p:spPr bwMode="auto">
          <a:xfrm>
            <a:off x="607116" y="75270"/>
            <a:ext cx="4240471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220828" y="140996"/>
            <a:ext cx="5849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Arial Black" panose="020B0A04020102020204" pitchFamily="34" charset="0"/>
              </a:rPr>
              <a:t>Карьерная карта</a:t>
            </a:r>
            <a:endParaRPr lang="en-US" b="1" dirty="0">
              <a:latin typeface="Arial Black" panose="020B0A04020102020204" pitchFamily="34" charset="0"/>
            </a:endParaRPr>
          </a:p>
          <a:p>
            <a:r>
              <a:rPr lang="ru-RU" b="1" dirty="0">
                <a:latin typeface="Arial Black" panose="020B0A04020102020204" pitchFamily="34" charset="0"/>
              </a:rPr>
              <a:t>выпускника образовательно-производственного центра (кластера) транспортной отрасли Алтайского края </a:t>
            </a:r>
          </a:p>
        </p:txBody>
      </p:sp>
      <p:sp>
        <p:nvSpPr>
          <p:cNvPr id="9" name="Google Shape;1158;g7e118ccf70_7_0"/>
          <p:cNvSpPr>
            <a:spLocks noChangeArrowheads="1"/>
          </p:cNvSpPr>
          <p:nvPr/>
        </p:nvSpPr>
        <p:spPr bwMode="auto">
          <a:xfrm>
            <a:off x="679233" y="640193"/>
            <a:ext cx="2771775" cy="274207"/>
          </a:xfrm>
          <a:prstGeom prst="rect">
            <a:avLst/>
          </a:prstGeom>
          <a:solidFill>
            <a:srgbClr val="DDEAF6">
              <a:alpha val="5843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69" tIns="68569" rIns="68569" bIns="68569"/>
          <a:lstStyle/>
          <a:p>
            <a:pPr algn="just" defTabSz="0"/>
            <a:r>
              <a:rPr lang="ru-RU" sz="900" b="1" dirty="0">
                <a:latin typeface="Roboto Light "/>
              </a:rPr>
              <a:t>ОБРАЗОВАТЕЛЬНЫЕ ОРГАНИЗАЦИИ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0384" y="914400"/>
            <a:ext cx="236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latin typeface="Roboto Light"/>
              </a:rPr>
              <a:t>КГБПОУ «Алтайский транспортный техникум»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C41DE7A-BA05-4E7D-8808-7F6AD508AFF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4809" y="2871496"/>
            <a:ext cx="350298" cy="35916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90384" y="1300958"/>
            <a:ext cx="236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latin typeface="Roboto Light"/>
              </a:rPr>
              <a:t>КГБПОУ «</a:t>
            </a:r>
            <a:r>
              <a:rPr lang="ru-RU" sz="900" dirty="0" err="1">
                <a:latin typeface="Roboto Light"/>
              </a:rPr>
              <a:t>Яровской</a:t>
            </a:r>
            <a:r>
              <a:rPr lang="ru-RU" sz="900" dirty="0">
                <a:latin typeface="Roboto Light"/>
              </a:rPr>
              <a:t> политехнический                            техникум»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72527" y="1708282"/>
            <a:ext cx="2378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latin typeface="Roboto Light"/>
              </a:rPr>
              <a:t>КГБПОУ «Алтайский государственный колледж»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90383" y="2094840"/>
            <a:ext cx="2360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latin typeface="Roboto Light"/>
              </a:rPr>
              <a:t>КГБПОУ «Профессиональный лицей Немецкого национального района»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90383" y="2520608"/>
            <a:ext cx="2360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latin typeface="Roboto Light"/>
              </a:rPr>
              <a:t>КГБПОУ «</a:t>
            </a:r>
            <a:r>
              <a:rPr lang="ru-RU" sz="900" dirty="0" err="1">
                <a:latin typeface="Roboto Light"/>
              </a:rPr>
              <a:t>Алейский</a:t>
            </a:r>
            <a:r>
              <a:rPr lang="ru-RU" sz="900" dirty="0">
                <a:latin typeface="Roboto Light"/>
              </a:rPr>
              <a:t> технологический техникум»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90384" y="2871496"/>
            <a:ext cx="236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latin typeface="Roboto Light"/>
              </a:rPr>
              <a:t>КГБПОУ «</a:t>
            </a:r>
            <a:r>
              <a:rPr lang="ru-RU" sz="900" dirty="0" err="1">
                <a:latin typeface="Roboto Light"/>
              </a:rPr>
              <a:t>Заринский</a:t>
            </a:r>
            <a:r>
              <a:rPr lang="ru-RU" sz="900" dirty="0">
                <a:latin typeface="Roboto Light"/>
              </a:rPr>
              <a:t> политехнический                            техникум»</a:t>
            </a:r>
          </a:p>
        </p:txBody>
      </p:sp>
      <p:sp>
        <p:nvSpPr>
          <p:cNvPr id="17" name="object 11"/>
          <p:cNvSpPr>
            <a:spLocks noChangeArrowheads="1"/>
          </p:cNvSpPr>
          <p:nvPr/>
        </p:nvSpPr>
        <p:spPr bwMode="auto">
          <a:xfrm>
            <a:off x="636080" y="3755495"/>
            <a:ext cx="747713" cy="414338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endParaRPr lang="ru-RU" altLang="ru-RU" sz="135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79044" y="3809679"/>
            <a:ext cx="1245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Roboto Light"/>
              </a:rPr>
              <a:t>Средняя зарплата в Алтайском крае</a:t>
            </a:r>
          </a:p>
        </p:txBody>
      </p:sp>
      <p:sp>
        <p:nvSpPr>
          <p:cNvPr id="19" name="Прямоугольник 4"/>
          <p:cNvSpPr>
            <a:spLocks noChangeArrowheads="1"/>
          </p:cNvSpPr>
          <p:nvPr/>
        </p:nvSpPr>
        <p:spPr bwMode="auto">
          <a:xfrm>
            <a:off x="2514739" y="3809679"/>
            <a:ext cx="10599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b="1" dirty="0">
                <a:solidFill>
                  <a:srgbClr val="5F7491"/>
                </a:solidFill>
              </a:rPr>
              <a:t>70 053 </a:t>
            </a:r>
            <a:r>
              <a:rPr lang="ru-RU" altLang="ru-RU" sz="800" b="1" dirty="0">
                <a:solidFill>
                  <a:srgbClr val="5F7491"/>
                </a:solidFill>
              </a:rPr>
              <a:t>руб.</a:t>
            </a:r>
            <a:endParaRPr lang="ru-RU" altLang="ru-RU" sz="800" b="1" dirty="0"/>
          </a:p>
        </p:txBody>
      </p:sp>
      <p:sp>
        <p:nvSpPr>
          <p:cNvPr id="21" name="Google Shape;1158;g7e118ccf70_7_0"/>
          <p:cNvSpPr>
            <a:spLocks noChangeArrowheads="1"/>
          </p:cNvSpPr>
          <p:nvPr/>
        </p:nvSpPr>
        <p:spPr bwMode="auto">
          <a:xfrm>
            <a:off x="3485161" y="1009525"/>
            <a:ext cx="1884862" cy="274207"/>
          </a:xfrm>
          <a:prstGeom prst="rect">
            <a:avLst/>
          </a:prstGeom>
          <a:solidFill>
            <a:srgbClr val="DDEAF6">
              <a:alpha val="5843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69" tIns="68569" rIns="68569" bIns="68569"/>
          <a:lstStyle/>
          <a:p>
            <a:pPr algn="ctr" defTabSz="0"/>
            <a:r>
              <a:rPr lang="ru-RU" sz="900" b="1" dirty="0">
                <a:latin typeface="Roboto Light "/>
              </a:rPr>
              <a:t>ОПОРНЫЕ РАБОТОДАТЕЛИ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23360" y="1300958"/>
            <a:ext cx="1453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latin typeface="Roboto Light"/>
              </a:rPr>
              <a:t>ООО «</a:t>
            </a:r>
            <a:r>
              <a:rPr lang="ru-RU" sz="900" b="1" dirty="0">
                <a:latin typeface="Roboto Light"/>
              </a:rPr>
              <a:t>Барнаульское ДСУ №4</a:t>
            </a:r>
            <a:r>
              <a:rPr lang="ru-RU" sz="900" dirty="0">
                <a:latin typeface="Roboto Light"/>
              </a:rPr>
              <a:t>»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85159" y="1029835"/>
            <a:ext cx="1934653" cy="1736523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23360" y="1604397"/>
            <a:ext cx="1453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latin typeface="Roboto Light"/>
              </a:rPr>
              <a:t>ООО «</a:t>
            </a:r>
            <a:r>
              <a:rPr lang="ru-RU" sz="900" b="1" dirty="0">
                <a:latin typeface="Roboto Light"/>
              </a:rPr>
              <a:t>Барнаульское автоцентр КАМАЗ</a:t>
            </a:r>
            <a:r>
              <a:rPr lang="ru-RU" sz="900" dirty="0">
                <a:latin typeface="Roboto Light"/>
              </a:rPr>
              <a:t>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23360" y="1973729"/>
            <a:ext cx="1346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latin typeface="Roboto Light"/>
              </a:rPr>
              <a:t>ООО </a:t>
            </a:r>
            <a:r>
              <a:rPr lang="ru-RU" sz="900" b="1" dirty="0">
                <a:latin typeface="Roboto Light"/>
              </a:rPr>
              <a:t>«</a:t>
            </a:r>
            <a:r>
              <a:rPr lang="ru-RU" sz="900" b="1" dirty="0" err="1">
                <a:latin typeface="Roboto Light"/>
              </a:rPr>
              <a:t>Алт</a:t>
            </a:r>
            <a:r>
              <a:rPr lang="ru-RU" sz="900" b="1" dirty="0">
                <a:latin typeface="Roboto Light"/>
              </a:rPr>
              <a:t> Авто Сервис»</a:t>
            </a: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905" y="1330946"/>
            <a:ext cx="411455" cy="309356"/>
          </a:xfrm>
          <a:prstGeom prst="rect">
            <a:avLst/>
          </a:prstGeom>
        </p:spPr>
      </p:pic>
      <p:pic>
        <p:nvPicPr>
          <p:cNvPr id="29" name="Picture 2" descr="C:\Users\korotkih\Downloads\WhatsApp Image 2022-08-19 at 15.42.02.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419" y="1972636"/>
            <a:ext cx="553212" cy="35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630618" y="621301"/>
            <a:ext cx="2837446" cy="3118944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6518318" y="1487966"/>
            <a:ext cx="4377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Roboto Light"/>
              </a:rPr>
              <a:t>23.01.06 Машинист дорожных и строительных машин</a:t>
            </a:r>
          </a:p>
        </p:txBody>
      </p:sp>
      <p:pic>
        <p:nvPicPr>
          <p:cNvPr id="35" name="Рисунок 10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62" y="1724254"/>
            <a:ext cx="351627" cy="33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2410" y="1366443"/>
            <a:ext cx="438684" cy="266087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2410" y="3256818"/>
            <a:ext cx="314816" cy="272437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083589" y="3232414"/>
            <a:ext cx="23606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latin typeface="Roboto Light"/>
              </a:rPr>
              <a:t>ФГБОУ ВО «Алтайский государственный технический университет им. И.И. Ползунова»</a:t>
            </a: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2410" y="2140175"/>
            <a:ext cx="420891" cy="262448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4031370" y="2367401"/>
            <a:ext cx="1424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latin typeface="Roboto Light"/>
              </a:rPr>
              <a:t>ООО </a:t>
            </a:r>
            <a:r>
              <a:rPr lang="ru-RU" sz="900" b="1" dirty="0">
                <a:latin typeface="Roboto Light"/>
              </a:rPr>
              <a:t>«</a:t>
            </a:r>
            <a:r>
              <a:rPr lang="ru-RU" sz="900" b="1" dirty="0" err="1">
                <a:latin typeface="Roboto Light"/>
              </a:rPr>
              <a:t>Сибэнергомаш</a:t>
            </a:r>
            <a:r>
              <a:rPr lang="ru-RU" sz="900" b="1" dirty="0">
                <a:latin typeface="Roboto Light"/>
              </a:rPr>
              <a:t> - БКЗ»</a:t>
            </a:r>
          </a:p>
        </p:txBody>
      </p:sp>
      <p:pic>
        <p:nvPicPr>
          <p:cNvPr id="41" name="Picture 32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41" y="2491367"/>
            <a:ext cx="364035" cy="274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F6C10FF0-6E94-4B36-A3F7-3D2405207654}"/>
              </a:ext>
            </a:extLst>
          </p:cNvPr>
          <p:cNvGrpSpPr/>
          <p:nvPr/>
        </p:nvGrpSpPr>
        <p:grpSpPr>
          <a:xfrm>
            <a:off x="772834" y="4723454"/>
            <a:ext cx="1405101" cy="940115"/>
            <a:chOff x="493354" y="2297534"/>
            <a:chExt cx="2562909" cy="2730893"/>
          </a:xfrm>
        </p:grpSpPr>
        <p:sp>
          <p:nvSpPr>
            <p:cNvPr id="43" name="Прямоугольный треугольник 42">
              <a:extLst>
                <a:ext uri="{FF2B5EF4-FFF2-40B4-BE49-F238E27FC236}">
                  <a16:creationId xmlns:a16="http://schemas.microsoft.com/office/drawing/2014/main" id="{39933384-C661-4E1E-9F98-ADC1352EE029}"/>
                </a:ext>
              </a:extLst>
            </p:cNvPr>
            <p:cNvSpPr/>
            <p:nvPr/>
          </p:nvSpPr>
          <p:spPr>
            <a:xfrm rot="5400000">
              <a:off x="2874695" y="4578427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ый треугольник 43">
              <a:extLst>
                <a:ext uri="{FF2B5EF4-FFF2-40B4-BE49-F238E27FC236}">
                  <a16:creationId xmlns:a16="http://schemas.microsoft.com/office/drawing/2014/main" id="{1E79A9E0-0734-409C-88E3-276FFFA7D893}"/>
                </a:ext>
              </a:extLst>
            </p:cNvPr>
            <p:cNvSpPr/>
            <p:nvPr/>
          </p:nvSpPr>
          <p:spPr>
            <a:xfrm>
              <a:off x="2873911" y="3924000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ый треугольник 44">
              <a:extLst>
                <a:ext uri="{FF2B5EF4-FFF2-40B4-BE49-F238E27FC236}">
                  <a16:creationId xmlns:a16="http://schemas.microsoft.com/office/drawing/2014/main" id="{27A33D1A-DFD9-4B30-879D-11FB8C63D766}"/>
                </a:ext>
              </a:extLst>
            </p:cNvPr>
            <p:cNvSpPr/>
            <p:nvPr/>
          </p:nvSpPr>
          <p:spPr>
            <a:xfrm rot="10800000">
              <a:off x="493354" y="4578427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ый треугольник 45">
              <a:extLst>
                <a:ext uri="{FF2B5EF4-FFF2-40B4-BE49-F238E27FC236}">
                  <a16:creationId xmlns:a16="http://schemas.microsoft.com/office/drawing/2014/main" id="{580615D1-FAD7-4AC6-AB8A-A4624969DC31}"/>
                </a:ext>
              </a:extLst>
            </p:cNvPr>
            <p:cNvSpPr/>
            <p:nvPr/>
          </p:nvSpPr>
          <p:spPr>
            <a:xfrm rot="16200000">
              <a:off x="493354" y="3924000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: скругленные углы 8">
              <a:extLst>
                <a:ext uri="{FF2B5EF4-FFF2-40B4-BE49-F238E27FC236}">
                  <a16:creationId xmlns:a16="http://schemas.microsoft.com/office/drawing/2014/main" id="{31D0A143-8E90-473A-BC3A-4B32084D2D9B}"/>
                </a:ext>
              </a:extLst>
            </p:cNvPr>
            <p:cNvSpPr/>
            <p:nvPr/>
          </p:nvSpPr>
          <p:spPr>
            <a:xfrm>
              <a:off x="674400" y="2297534"/>
              <a:ext cx="2205000" cy="2730893"/>
            </a:xfrm>
            <a:prstGeom prst="round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Прямоугольник 48">
              <a:extLst>
                <a:ext uri="{FF2B5EF4-FFF2-40B4-BE49-F238E27FC236}">
                  <a16:creationId xmlns:a16="http://schemas.microsoft.com/office/drawing/2014/main" id="{9BCFF2FA-F0EE-435C-874C-7D58E0503D4C}"/>
                </a:ext>
              </a:extLst>
            </p:cNvPr>
            <p:cNvSpPr/>
            <p:nvPr/>
          </p:nvSpPr>
          <p:spPr>
            <a:xfrm>
              <a:off x="960452" y="2843054"/>
              <a:ext cx="1628707" cy="831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/>
            </a:p>
          </p:txBody>
        </p:sp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D7C28C72-4AAD-434C-BDE1-E4CA76D486B5}"/>
                </a:ext>
              </a:extLst>
            </p:cNvPr>
            <p:cNvSpPr/>
            <p:nvPr/>
          </p:nvSpPr>
          <p:spPr>
            <a:xfrm>
              <a:off x="493354" y="4104000"/>
              <a:ext cx="2562909" cy="474427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latin typeface="Roboto Light"/>
                </a:rPr>
                <a:t>АБИТУРИЕНТ</a:t>
              </a:r>
            </a:p>
          </p:txBody>
        </p:sp>
        <p:sp>
          <p:nvSpPr>
            <p:cNvPr id="51" name="Прямоугольник 50">
              <a:extLst>
                <a:ext uri="{FF2B5EF4-FFF2-40B4-BE49-F238E27FC236}">
                  <a16:creationId xmlns:a16="http://schemas.microsoft.com/office/drawing/2014/main" id="{829B1AF8-15E4-4AD5-8C19-B47B124FC920}"/>
                </a:ext>
              </a:extLst>
            </p:cNvPr>
            <p:cNvSpPr/>
            <p:nvPr/>
          </p:nvSpPr>
          <p:spPr>
            <a:xfrm>
              <a:off x="960454" y="4127978"/>
              <a:ext cx="1628707" cy="831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2" name="Стрелка: шеврон 2">
            <a:extLst>
              <a:ext uri="{FF2B5EF4-FFF2-40B4-BE49-F238E27FC236}">
                <a16:creationId xmlns:a16="http://schemas.microsoft.com/office/drawing/2014/main" id="{2589DD2A-5A3F-4DFC-B9CE-F153C4AB0216}"/>
              </a:ext>
            </a:extLst>
          </p:cNvPr>
          <p:cNvSpPr/>
          <p:nvPr/>
        </p:nvSpPr>
        <p:spPr>
          <a:xfrm>
            <a:off x="760033" y="5697341"/>
            <a:ext cx="1476091" cy="266279"/>
          </a:xfrm>
          <a:prstGeom prst="chevron">
            <a:avLst>
              <a:gd name="adj" fmla="val 58912"/>
            </a:avLst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Roboto Light"/>
              </a:rPr>
              <a:t>2 ГОДА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007226" y="4506001"/>
            <a:ext cx="914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Roboto Light"/>
              </a:rPr>
              <a:t>14-15 ЛЕТ</a:t>
            </a:r>
          </a:p>
        </p:txBody>
      </p:sp>
      <p:grpSp>
        <p:nvGrpSpPr>
          <p:cNvPr id="54" name="Группа 53">
            <a:extLst>
              <a:ext uri="{FF2B5EF4-FFF2-40B4-BE49-F238E27FC236}">
                <a16:creationId xmlns:a16="http://schemas.microsoft.com/office/drawing/2014/main" id="{F6C10FF0-6E94-4B36-A3F7-3D2405207654}"/>
              </a:ext>
            </a:extLst>
          </p:cNvPr>
          <p:cNvGrpSpPr/>
          <p:nvPr/>
        </p:nvGrpSpPr>
        <p:grpSpPr>
          <a:xfrm>
            <a:off x="2215212" y="4351226"/>
            <a:ext cx="1405101" cy="1312343"/>
            <a:chOff x="493354" y="2297534"/>
            <a:chExt cx="2562909" cy="2730893"/>
          </a:xfrm>
        </p:grpSpPr>
        <p:sp>
          <p:nvSpPr>
            <p:cNvPr id="55" name="Прямоугольный треугольник 54">
              <a:extLst>
                <a:ext uri="{FF2B5EF4-FFF2-40B4-BE49-F238E27FC236}">
                  <a16:creationId xmlns:a16="http://schemas.microsoft.com/office/drawing/2014/main" id="{39933384-C661-4E1E-9F98-ADC1352EE029}"/>
                </a:ext>
              </a:extLst>
            </p:cNvPr>
            <p:cNvSpPr/>
            <p:nvPr/>
          </p:nvSpPr>
          <p:spPr>
            <a:xfrm rot="5400000">
              <a:off x="2874695" y="4578427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ый треугольник 55">
              <a:extLst>
                <a:ext uri="{FF2B5EF4-FFF2-40B4-BE49-F238E27FC236}">
                  <a16:creationId xmlns:a16="http://schemas.microsoft.com/office/drawing/2014/main" id="{1E79A9E0-0734-409C-88E3-276FFFA7D893}"/>
                </a:ext>
              </a:extLst>
            </p:cNvPr>
            <p:cNvSpPr/>
            <p:nvPr/>
          </p:nvSpPr>
          <p:spPr>
            <a:xfrm>
              <a:off x="2873911" y="3924000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ямоугольный треугольник 56">
              <a:extLst>
                <a:ext uri="{FF2B5EF4-FFF2-40B4-BE49-F238E27FC236}">
                  <a16:creationId xmlns:a16="http://schemas.microsoft.com/office/drawing/2014/main" id="{27A33D1A-DFD9-4B30-879D-11FB8C63D766}"/>
                </a:ext>
              </a:extLst>
            </p:cNvPr>
            <p:cNvSpPr/>
            <p:nvPr/>
          </p:nvSpPr>
          <p:spPr>
            <a:xfrm rot="10800000">
              <a:off x="493354" y="4578427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ый треугольник 57">
              <a:extLst>
                <a:ext uri="{FF2B5EF4-FFF2-40B4-BE49-F238E27FC236}">
                  <a16:creationId xmlns:a16="http://schemas.microsoft.com/office/drawing/2014/main" id="{580615D1-FAD7-4AC6-AB8A-A4624969DC31}"/>
                </a:ext>
              </a:extLst>
            </p:cNvPr>
            <p:cNvSpPr/>
            <p:nvPr/>
          </p:nvSpPr>
          <p:spPr>
            <a:xfrm rot="16200000">
              <a:off x="493354" y="3924000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: скругленные углы 8">
              <a:extLst>
                <a:ext uri="{FF2B5EF4-FFF2-40B4-BE49-F238E27FC236}">
                  <a16:creationId xmlns:a16="http://schemas.microsoft.com/office/drawing/2014/main" id="{31D0A143-8E90-473A-BC3A-4B32084D2D9B}"/>
                </a:ext>
              </a:extLst>
            </p:cNvPr>
            <p:cNvSpPr/>
            <p:nvPr/>
          </p:nvSpPr>
          <p:spPr>
            <a:xfrm>
              <a:off x="674400" y="2297534"/>
              <a:ext cx="2205000" cy="2730893"/>
            </a:xfrm>
            <a:prstGeom prst="round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Прямоугольник 59">
              <a:extLst>
                <a:ext uri="{FF2B5EF4-FFF2-40B4-BE49-F238E27FC236}">
                  <a16:creationId xmlns:a16="http://schemas.microsoft.com/office/drawing/2014/main" id="{9BCFF2FA-F0EE-435C-874C-7D58E0503D4C}"/>
                </a:ext>
              </a:extLst>
            </p:cNvPr>
            <p:cNvSpPr/>
            <p:nvPr/>
          </p:nvSpPr>
          <p:spPr>
            <a:xfrm>
              <a:off x="960452" y="2843054"/>
              <a:ext cx="1628707" cy="831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/>
            </a:p>
          </p:txBody>
        </p:sp>
        <p:sp>
          <p:nvSpPr>
            <p:cNvPr id="61" name="Прямоугольник 60">
              <a:extLst>
                <a:ext uri="{FF2B5EF4-FFF2-40B4-BE49-F238E27FC236}">
                  <a16:creationId xmlns:a16="http://schemas.microsoft.com/office/drawing/2014/main" id="{D7C28C72-4AAD-434C-BDE1-E4CA76D486B5}"/>
                </a:ext>
              </a:extLst>
            </p:cNvPr>
            <p:cNvSpPr/>
            <p:nvPr/>
          </p:nvSpPr>
          <p:spPr>
            <a:xfrm>
              <a:off x="493354" y="4104000"/>
              <a:ext cx="2562909" cy="474427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latin typeface="Roboto Light"/>
                </a:rPr>
                <a:t>СТУДЕНТ</a:t>
              </a:r>
            </a:p>
          </p:txBody>
        </p:sp>
        <p:sp>
          <p:nvSpPr>
            <p:cNvPr id="62" name="Прямоугольник 61">
              <a:extLst>
                <a:ext uri="{FF2B5EF4-FFF2-40B4-BE49-F238E27FC236}">
                  <a16:creationId xmlns:a16="http://schemas.microsoft.com/office/drawing/2014/main" id="{829B1AF8-15E4-4AD5-8C19-B47B124FC920}"/>
                </a:ext>
              </a:extLst>
            </p:cNvPr>
            <p:cNvSpPr/>
            <p:nvPr/>
          </p:nvSpPr>
          <p:spPr>
            <a:xfrm>
              <a:off x="960454" y="4127978"/>
              <a:ext cx="1628707" cy="831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3" name="Стрелка: шеврон 2">
            <a:extLst>
              <a:ext uri="{FF2B5EF4-FFF2-40B4-BE49-F238E27FC236}">
                <a16:creationId xmlns:a16="http://schemas.microsoft.com/office/drawing/2014/main" id="{2589DD2A-5A3F-4DFC-B9CE-F153C4AB0216}"/>
              </a:ext>
            </a:extLst>
          </p:cNvPr>
          <p:cNvSpPr/>
          <p:nvPr/>
        </p:nvSpPr>
        <p:spPr>
          <a:xfrm>
            <a:off x="2246045" y="5696733"/>
            <a:ext cx="1476091" cy="266279"/>
          </a:xfrm>
          <a:prstGeom prst="chevron">
            <a:avLst>
              <a:gd name="adj" fmla="val 58912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Roboto Light"/>
              </a:rPr>
              <a:t>2 ГОДА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449604" y="4135003"/>
            <a:ext cx="914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Roboto Light"/>
              </a:rPr>
              <a:t>15-17 ЛЕТ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2222330" y="4419000"/>
            <a:ext cx="1396694" cy="5047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accent6">
                    <a:lumMod val="50000"/>
                  </a:schemeClr>
                </a:solidFill>
                <a:latin typeface="Roboto Light"/>
              </a:rPr>
              <a:t>Дополнительные компетенции (водитель автогрейдера, машинист </a:t>
            </a:r>
            <a:r>
              <a:rPr lang="ru-RU" sz="800" b="1" dirty="0" err="1">
                <a:solidFill>
                  <a:schemeClr val="accent6">
                    <a:lumMod val="50000"/>
                  </a:schemeClr>
                </a:solidFill>
                <a:latin typeface="Roboto Light"/>
              </a:rPr>
              <a:t>автокатка</a:t>
            </a:r>
            <a:r>
              <a:rPr lang="ru-RU" sz="800" b="1" dirty="0">
                <a:solidFill>
                  <a:schemeClr val="accent6">
                    <a:lumMod val="50000"/>
                  </a:schemeClr>
                </a:solidFill>
                <a:latin typeface="Roboto Light"/>
              </a:rPr>
              <a:t>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313896" y="4923721"/>
            <a:ext cx="1206444" cy="2616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100" b="1" dirty="0">
                <a:latin typeface="Roboto Light"/>
              </a:rPr>
              <a:t>СТАЖИРОВКА</a:t>
            </a:r>
          </a:p>
        </p:txBody>
      </p:sp>
      <p:sp>
        <p:nvSpPr>
          <p:cNvPr id="67" name="Стрелка: шеврон 2">
            <a:extLst>
              <a:ext uri="{FF2B5EF4-FFF2-40B4-BE49-F238E27FC236}">
                <a16:creationId xmlns:a16="http://schemas.microsoft.com/office/drawing/2014/main" id="{2589DD2A-5A3F-4DFC-B9CE-F153C4AB0216}"/>
              </a:ext>
            </a:extLst>
          </p:cNvPr>
          <p:cNvSpPr/>
          <p:nvPr/>
        </p:nvSpPr>
        <p:spPr>
          <a:xfrm>
            <a:off x="3713069" y="5691577"/>
            <a:ext cx="1763482" cy="266279"/>
          </a:xfrm>
          <a:prstGeom prst="chevron">
            <a:avLst>
              <a:gd name="adj" fmla="val 58912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Roboto Light"/>
              </a:rPr>
              <a:t>4,5 ГОДА</a:t>
            </a:r>
          </a:p>
        </p:txBody>
      </p: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F6C10FF0-6E94-4B36-A3F7-3D2405207654}"/>
              </a:ext>
            </a:extLst>
          </p:cNvPr>
          <p:cNvGrpSpPr/>
          <p:nvPr/>
        </p:nvGrpSpPr>
        <p:grpSpPr>
          <a:xfrm>
            <a:off x="3706936" y="3809680"/>
            <a:ext cx="1715519" cy="1853890"/>
            <a:chOff x="493354" y="2297534"/>
            <a:chExt cx="2562909" cy="2730893"/>
          </a:xfrm>
        </p:grpSpPr>
        <p:sp>
          <p:nvSpPr>
            <p:cNvPr id="69" name="Прямоугольный треугольник 68">
              <a:extLst>
                <a:ext uri="{FF2B5EF4-FFF2-40B4-BE49-F238E27FC236}">
                  <a16:creationId xmlns:a16="http://schemas.microsoft.com/office/drawing/2014/main" id="{39933384-C661-4E1E-9F98-ADC1352EE029}"/>
                </a:ext>
              </a:extLst>
            </p:cNvPr>
            <p:cNvSpPr/>
            <p:nvPr/>
          </p:nvSpPr>
          <p:spPr>
            <a:xfrm rot="5400000">
              <a:off x="2874695" y="4578427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ый треугольник 69">
              <a:extLst>
                <a:ext uri="{FF2B5EF4-FFF2-40B4-BE49-F238E27FC236}">
                  <a16:creationId xmlns:a16="http://schemas.microsoft.com/office/drawing/2014/main" id="{1E79A9E0-0734-409C-88E3-276FFFA7D893}"/>
                </a:ext>
              </a:extLst>
            </p:cNvPr>
            <p:cNvSpPr/>
            <p:nvPr/>
          </p:nvSpPr>
          <p:spPr>
            <a:xfrm>
              <a:off x="2873911" y="3924000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ый треугольник 70">
              <a:extLst>
                <a:ext uri="{FF2B5EF4-FFF2-40B4-BE49-F238E27FC236}">
                  <a16:creationId xmlns:a16="http://schemas.microsoft.com/office/drawing/2014/main" id="{27A33D1A-DFD9-4B30-879D-11FB8C63D766}"/>
                </a:ext>
              </a:extLst>
            </p:cNvPr>
            <p:cNvSpPr/>
            <p:nvPr/>
          </p:nvSpPr>
          <p:spPr>
            <a:xfrm rot="10800000">
              <a:off x="493354" y="4578427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ый треугольник 71">
              <a:extLst>
                <a:ext uri="{FF2B5EF4-FFF2-40B4-BE49-F238E27FC236}">
                  <a16:creationId xmlns:a16="http://schemas.microsoft.com/office/drawing/2014/main" id="{580615D1-FAD7-4AC6-AB8A-A4624969DC31}"/>
                </a:ext>
              </a:extLst>
            </p:cNvPr>
            <p:cNvSpPr/>
            <p:nvPr/>
          </p:nvSpPr>
          <p:spPr>
            <a:xfrm rot="16200000">
              <a:off x="493354" y="3924000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: скругленные углы 8">
              <a:extLst>
                <a:ext uri="{FF2B5EF4-FFF2-40B4-BE49-F238E27FC236}">
                  <a16:creationId xmlns:a16="http://schemas.microsoft.com/office/drawing/2014/main" id="{31D0A143-8E90-473A-BC3A-4B32084D2D9B}"/>
                </a:ext>
              </a:extLst>
            </p:cNvPr>
            <p:cNvSpPr/>
            <p:nvPr/>
          </p:nvSpPr>
          <p:spPr>
            <a:xfrm>
              <a:off x="674400" y="2297534"/>
              <a:ext cx="2205000" cy="2730893"/>
            </a:xfrm>
            <a:prstGeom prst="round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Прямоугольник 73">
              <a:extLst>
                <a:ext uri="{FF2B5EF4-FFF2-40B4-BE49-F238E27FC236}">
                  <a16:creationId xmlns:a16="http://schemas.microsoft.com/office/drawing/2014/main" id="{9BCFF2FA-F0EE-435C-874C-7D58E0503D4C}"/>
                </a:ext>
              </a:extLst>
            </p:cNvPr>
            <p:cNvSpPr/>
            <p:nvPr/>
          </p:nvSpPr>
          <p:spPr>
            <a:xfrm>
              <a:off x="960452" y="2843054"/>
              <a:ext cx="1628707" cy="831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/>
            </a:p>
          </p:txBody>
        </p:sp>
        <p:sp>
          <p:nvSpPr>
            <p:cNvPr id="75" name="Прямоугольник 74">
              <a:extLst>
                <a:ext uri="{FF2B5EF4-FFF2-40B4-BE49-F238E27FC236}">
                  <a16:creationId xmlns:a16="http://schemas.microsoft.com/office/drawing/2014/main" id="{D7C28C72-4AAD-434C-BDE1-E4CA76D486B5}"/>
                </a:ext>
              </a:extLst>
            </p:cNvPr>
            <p:cNvSpPr/>
            <p:nvPr/>
          </p:nvSpPr>
          <p:spPr>
            <a:xfrm>
              <a:off x="493354" y="4104000"/>
              <a:ext cx="2562909" cy="474427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latin typeface="Roboto Light"/>
                </a:rPr>
                <a:t>РАБОЧИЙ</a:t>
              </a:r>
            </a:p>
          </p:txBody>
        </p:sp>
        <p:sp>
          <p:nvSpPr>
            <p:cNvPr id="76" name="Прямоугольник 75">
              <a:extLst>
                <a:ext uri="{FF2B5EF4-FFF2-40B4-BE49-F238E27FC236}">
                  <a16:creationId xmlns:a16="http://schemas.microsoft.com/office/drawing/2014/main" id="{829B1AF8-15E4-4AD5-8C19-B47B124FC920}"/>
                </a:ext>
              </a:extLst>
            </p:cNvPr>
            <p:cNvSpPr/>
            <p:nvPr/>
          </p:nvSpPr>
          <p:spPr>
            <a:xfrm>
              <a:off x="960454" y="4127978"/>
              <a:ext cx="1628707" cy="831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4079631" y="3613191"/>
            <a:ext cx="914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Roboto Light"/>
              </a:rPr>
              <a:t>17-22 ГОДА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798265" y="3761804"/>
            <a:ext cx="16627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Roboto Light"/>
              </a:rPr>
              <a:t>-машинист экскаватора;</a:t>
            </a:r>
          </a:p>
          <a:p>
            <a:r>
              <a:rPr lang="ru-RU" sz="1000" dirty="0">
                <a:latin typeface="Roboto Light"/>
              </a:rPr>
              <a:t>-машинист бульдозера;</a:t>
            </a:r>
          </a:p>
          <a:p>
            <a:r>
              <a:rPr lang="ru-RU" sz="1000" dirty="0">
                <a:latin typeface="Roboto Light"/>
              </a:rPr>
              <a:t>-слесарь;</a:t>
            </a:r>
          </a:p>
          <a:p>
            <a:r>
              <a:rPr lang="ru-RU" sz="1000" dirty="0">
                <a:latin typeface="Roboto Light"/>
              </a:rPr>
              <a:t>-машинист автогрейдера</a:t>
            </a:r>
          </a:p>
          <a:p>
            <a:r>
              <a:rPr lang="ru-RU" sz="1000" dirty="0">
                <a:latin typeface="Roboto Light"/>
              </a:rPr>
              <a:t>-машинист </a:t>
            </a:r>
            <a:r>
              <a:rPr lang="ru-RU" sz="1000" dirty="0" err="1">
                <a:latin typeface="Roboto Light"/>
              </a:rPr>
              <a:t>автокатка</a:t>
            </a:r>
            <a:endParaRPr lang="ru-RU" sz="1000" dirty="0">
              <a:latin typeface="Roboto Light"/>
            </a:endParaRPr>
          </a:p>
          <a:p>
            <a:endParaRPr lang="ru-RU" sz="1000" dirty="0">
              <a:latin typeface="Roboto Light"/>
            </a:endParaRPr>
          </a:p>
          <a:p>
            <a:endParaRPr lang="ru-RU" sz="1000" dirty="0">
              <a:latin typeface="Roboto Light"/>
            </a:endParaRPr>
          </a:p>
        </p:txBody>
      </p:sp>
      <p:cxnSp>
        <p:nvCxnSpPr>
          <p:cNvPr id="80" name="Соединительная линия уступом 79"/>
          <p:cNvCxnSpPr>
            <a:stCxn id="83" idx="1"/>
          </p:cNvCxnSpPr>
          <p:nvPr/>
        </p:nvCxnSpPr>
        <p:spPr>
          <a:xfrm rot="10800000" flipH="1" flipV="1">
            <a:off x="3767178" y="3198328"/>
            <a:ext cx="94534" cy="796015"/>
          </a:xfrm>
          <a:prstGeom prst="bentConnector4">
            <a:avLst>
              <a:gd name="adj1" fmla="val -241818"/>
              <a:gd name="adj2" fmla="val 5773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767178" y="3075218"/>
            <a:ext cx="1563800" cy="246221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1"/>
                </a:solidFill>
                <a:latin typeface="Roboto Light"/>
              </a:rPr>
              <a:t>ВОЕННАЯ СЛУЖБА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817632" y="4560046"/>
            <a:ext cx="1206444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00" b="1" dirty="0">
                <a:latin typeface="Roboto Light"/>
              </a:rPr>
              <a:t>ПОЛУЧЕНИЕ СПЕЦИАЛЬНОСТИ СПО</a:t>
            </a:r>
          </a:p>
        </p:txBody>
      </p:sp>
      <p:sp>
        <p:nvSpPr>
          <p:cNvPr id="87" name="Стрелка: шеврон 2">
            <a:extLst>
              <a:ext uri="{FF2B5EF4-FFF2-40B4-BE49-F238E27FC236}">
                <a16:creationId xmlns:a16="http://schemas.microsoft.com/office/drawing/2014/main" id="{2589DD2A-5A3F-4DFC-B9CE-F153C4AB0216}"/>
              </a:ext>
            </a:extLst>
          </p:cNvPr>
          <p:cNvSpPr/>
          <p:nvPr/>
        </p:nvSpPr>
        <p:spPr>
          <a:xfrm>
            <a:off x="5438800" y="5696864"/>
            <a:ext cx="1743396" cy="266279"/>
          </a:xfrm>
          <a:prstGeom prst="chevron">
            <a:avLst>
              <a:gd name="adj" fmla="val 58912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Roboto Light"/>
              </a:rPr>
              <a:t>3 ГОДА</a:t>
            </a:r>
          </a:p>
        </p:txBody>
      </p:sp>
      <p:grpSp>
        <p:nvGrpSpPr>
          <p:cNvPr id="88" name="Группа 87">
            <a:extLst>
              <a:ext uri="{FF2B5EF4-FFF2-40B4-BE49-F238E27FC236}">
                <a16:creationId xmlns:a16="http://schemas.microsoft.com/office/drawing/2014/main" id="{F6C10FF0-6E94-4B36-A3F7-3D2405207654}"/>
              </a:ext>
            </a:extLst>
          </p:cNvPr>
          <p:cNvGrpSpPr/>
          <p:nvPr/>
        </p:nvGrpSpPr>
        <p:grpSpPr>
          <a:xfrm>
            <a:off x="5455765" y="3431369"/>
            <a:ext cx="1587930" cy="2243526"/>
            <a:chOff x="493354" y="2297534"/>
            <a:chExt cx="2562909" cy="2730893"/>
          </a:xfrm>
        </p:grpSpPr>
        <p:sp>
          <p:nvSpPr>
            <p:cNvPr id="89" name="Прямоугольный треугольник 88">
              <a:extLst>
                <a:ext uri="{FF2B5EF4-FFF2-40B4-BE49-F238E27FC236}">
                  <a16:creationId xmlns:a16="http://schemas.microsoft.com/office/drawing/2014/main" id="{39933384-C661-4E1E-9F98-ADC1352EE029}"/>
                </a:ext>
              </a:extLst>
            </p:cNvPr>
            <p:cNvSpPr/>
            <p:nvPr/>
          </p:nvSpPr>
          <p:spPr>
            <a:xfrm rot="5400000">
              <a:off x="2874695" y="4578427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ый треугольник 89">
              <a:extLst>
                <a:ext uri="{FF2B5EF4-FFF2-40B4-BE49-F238E27FC236}">
                  <a16:creationId xmlns:a16="http://schemas.microsoft.com/office/drawing/2014/main" id="{1E79A9E0-0734-409C-88E3-276FFFA7D893}"/>
                </a:ext>
              </a:extLst>
            </p:cNvPr>
            <p:cNvSpPr/>
            <p:nvPr/>
          </p:nvSpPr>
          <p:spPr>
            <a:xfrm>
              <a:off x="2873911" y="3924000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ый треугольник 90">
              <a:extLst>
                <a:ext uri="{FF2B5EF4-FFF2-40B4-BE49-F238E27FC236}">
                  <a16:creationId xmlns:a16="http://schemas.microsoft.com/office/drawing/2014/main" id="{27A33D1A-DFD9-4B30-879D-11FB8C63D766}"/>
                </a:ext>
              </a:extLst>
            </p:cNvPr>
            <p:cNvSpPr/>
            <p:nvPr/>
          </p:nvSpPr>
          <p:spPr>
            <a:xfrm rot="10800000">
              <a:off x="493354" y="4578427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ый треугольник 91">
              <a:extLst>
                <a:ext uri="{FF2B5EF4-FFF2-40B4-BE49-F238E27FC236}">
                  <a16:creationId xmlns:a16="http://schemas.microsoft.com/office/drawing/2014/main" id="{580615D1-FAD7-4AC6-AB8A-A4624969DC31}"/>
                </a:ext>
              </a:extLst>
            </p:cNvPr>
            <p:cNvSpPr/>
            <p:nvPr/>
          </p:nvSpPr>
          <p:spPr>
            <a:xfrm rot="16200000">
              <a:off x="493354" y="3924000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Прямоугольник: скругленные углы 8">
              <a:extLst>
                <a:ext uri="{FF2B5EF4-FFF2-40B4-BE49-F238E27FC236}">
                  <a16:creationId xmlns:a16="http://schemas.microsoft.com/office/drawing/2014/main" id="{31D0A143-8E90-473A-BC3A-4B32084D2D9B}"/>
                </a:ext>
              </a:extLst>
            </p:cNvPr>
            <p:cNvSpPr/>
            <p:nvPr/>
          </p:nvSpPr>
          <p:spPr>
            <a:xfrm>
              <a:off x="674400" y="2297534"/>
              <a:ext cx="2205000" cy="2730893"/>
            </a:xfrm>
            <a:prstGeom prst="round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4" name="Прямоугольник 93">
              <a:extLst>
                <a:ext uri="{FF2B5EF4-FFF2-40B4-BE49-F238E27FC236}">
                  <a16:creationId xmlns:a16="http://schemas.microsoft.com/office/drawing/2014/main" id="{9BCFF2FA-F0EE-435C-874C-7D58E0503D4C}"/>
                </a:ext>
              </a:extLst>
            </p:cNvPr>
            <p:cNvSpPr/>
            <p:nvPr/>
          </p:nvSpPr>
          <p:spPr>
            <a:xfrm>
              <a:off x="960452" y="2843054"/>
              <a:ext cx="1628707" cy="831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/>
            </a:p>
          </p:txBody>
        </p:sp>
        <p:sp>
          <p:nvSpPr>
            <p:cNvPr id="95" name="Прямоугольник 94">
              <a:extLst>
                <a:ext uri="{FF2B5EF4-FFF2-40B4-BE49-F238E27FC236}">
                  <a16:creationId xmlns:a16="http://schemas.microsoft.com/office/drawing/2014/main" id="{D7C28C72-4AAD-434C-BDE1-E4CA76D486B5}"/>
                </a:ext>
              </a:extLst>
            </p:cNvPr>
            <p:cNvSpPr/>
            <p:nvPr/>
          </p:nvSpPr>
          <p:spPr>
            <a:xfrm>
              <a:off x="493354" y="4104000"/>
              <a:ext cx="2562909" cy="474427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latin typeface="Roboto Light"/>
                </a:rPr>
                <a:t>СПЕЦИАЛИСТ</a:t>
              </a:r>
            </a:p>
          </p:txBody>
        </p:sp>
        <p:sp>
          <p:nvSpPr>
            <p:cNvPr id="96" name="Прямоугольник 95">
              <a:extLst>
                <a:ext uri="{FF2B5EF4-FFF2-40B4-BE49-F238E27FC236}">
                  <a16:creationId xmlns:a16="http://schemas.microsoft.com/office/drawing/2014/main" id="{829B1AF8-15E4-4AD5-8C19-B47B124FC920}"/>
                </a:ext>
              </a:extLst>
            </p:cNvPr>
            <p:cNvSpPr/>
            <p:nvPr/>
          </p:nvSpPr>
          <p:spPr>
            <a:xfrm>
              <a:off x="960454" y="4127978"/>
              <a:ext cx="1628707" cy="831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3827422" y="4814039"/>
            <a:ext cx="2137385" cy="1846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" b="1" dirty="0">
                <a:latin typeface="Roboto Light"/>
              </a:rPr>
              <a:t>ПОЛУЧЕНИЕ ВЫСШЕГО ОБРАЗОВАНИЯ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792417" y="3120545"/>
            <a:ext cx="914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Roboto Light"/>
              </a:rPr>
              <a:t>22-26 ЛЕТ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544310" y="3495309"/>
            <a:ext cx="144216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Roboto Light"/>
              </a:rPr>
              <a:t>-мастер</a:t>
            </a:r>
          </a:p>
          <a:p>
            <a:r>
              <a:rPr lang="ru-RU" sz="1100" dirty="0">
                <a:latin typeface="Roboto Light"/>
              </a:rPr>
              <a:t>-начальник участка -механик, </a:t>
            </a:r>
          </a:p>
          <a:p>
            <a:r>
              <a:rPr lang="ru-RU" sz="1100" dirty="0">
                <a:latin typeface="Roboto Light"/>
              </a:rPr>
              <a:t>-техник-конструктор</a:t>
            </a:r>
            <a:r>
              <a:rPr lang="ru-RU" sz="1000" dirty="0"/>
              <a:t>.</a:t>
            </a:r>
            <a:endParaRPr lang="ru-RU" sz="1000" dirty="0">
              <a:latin typeface="Roboto Ligh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567938" y="4434028"/>
            <a:ext cx="875074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00" b="1" dirty="0">
                <a:latin typeface="Roboto Light"/>
              </a:rPr>
              <a:t>ПОВЫШЕНИЕ КВАЛИФИКАЦИИ</a:t>
            </a:r>
          </a:p>
        </p:txBody>
      </p:sp>
      <p:sp>
        <p:nvSpPr>
          <p:cNvPr id="101" name="Стрелка: шеврон 2">
            <a:extLst>
              <a:ext uri="{FF2B5EF4-FFF2-40B4-BE49-F238E27FC236}">
                <a16:creationId xmlns:a16="http://schemas.microsoft.com/office/drawing/2014/main" id="{2589DD2A-5A3F-4DFC-B9CE-F153C4AB0216}"/>
              </a:ext>
            </a:extLst>
          </p:cNvPr>
          <p:cNvSpPr/>
          <p:nvPr/>
        </p:nvSpPr>
        <p:spPr>
          <a:xfrm>
            <a:off x="7145026" y="5679183"/>
            <a:ext cx="2081760" cy="266279"/>
          </a:xfrm>
          <a:prstGeom prst="chevron">
            <a:avLst>
              <a:gd name="adj" fmla="val 58912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Roboto Light"/>
              </a:rPr>
              <a:t>5 ЛЕТ</a:t>
            </a:r>
          </a:p>
        </p:txBody>
      </p:sp>
      <p:grpSp>
        <p:nvGrpSpPr>
          <p:cNvPr id="102" name="Группа 101">
            <a:extLst>
              <a:ext uri="{FF2B5EF4-FFF2-40B4-BE49-F238E27FC236}">
                <a16:creationId xmlns:a16="http://schemas.microsoft.com/office/drawing/2014/main" id="{F6C10FF0-6E94-4B36-A3F7-3D2405207654}"/>
              </a:ext>
            </a:extLst>
          </p:cNvPr>
          <p:cNvGrpSpPr/>
          <p:nvPr/>
        </p:nvGrpSpPr>
        <p:grpSpPr>
          <a:xfrm>
            <a:off x="7051221" y="3015797"/>
            <a:ext cx="2113198" cy="2626789"/>
            <a:chOff x="493354" y="2297534"/>
            <a:chExt cx="2562909" cy="2730893"/>
          </a:xfrm>
        </p:grpSpPr>
        <p:sp>
          <p:nvSpPr>
            <p:cNvPr id="103" name="Прямоугольный треугольник 102">
              <a:extLst>
                <a:ext uri="{FF2B5EF4-FFF2-40B4-BE49-F238E27FC236}">
                  <a16:creationId xmlns:a16="http://schemas.microsoft.com/office/drawing/2014/main" id="{39933384-C661-4E1E-9F98-ADC1352EE029}"/>
                </a:ext>
              </a:extLst>
            </p:cNvPr>
            <p:cNvSpPr/>
            <p:nvPr/>
          </p:nvSpPr>
          <p:spPr>
            <a:xfrm rot="5400000">
              <a:off x="2874695" y="4578427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Прямоугольный треугольник 103">
              <a:extLst>
                <a:ext uri="{FF2B5EF4-FFF2-40B4-BE49-F238E27FC236}">
                  <a16:creationId xmlns:a16="http://schemas.microsoft.com/office/drawing/2014/main" id="{1E79A9E0-0734-409C-88E3-276FFFA7D893}"/>
                </a:ext>
              </a:extLst>
            </p:cNvPr>
            <p:cNvSpPr/>
            <p:nvPr/>
          </p:nvSpPr>
          <p:spPr>
            <a:xfrm>
              <a:off x="2873911" y="3924000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Прямоугольный треугольник 104">
              <a:extLst>
                <a:ext uri="{FF2B5EF4-FFF2-40B4-BE49-F238E27FC236}">
                  <a16:creationId xmlns:a16="http://schemas.microsoft.com/office/drawing/2014/main" id="{27A33D1A-DFD9-4B30-879D-11FB8C63D766}"/>
                </a:ext>
              </a:extLst>
            </p:cNvPr>
            <p:cNvSpPr/>
            <p:nvPr/>
          </p:nvSpPr>
          <p:spPr>
            <a:xfrm rot="10800000">
              <a:off x="493354" y="4578427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Прямоугольный треугольник 105">
              <a:extLst>
                <a:ext uri="{FF2B5EF4-FFF2-40B4-BE49-F238E27FC236}">
                  <a16:creationId xmlns:a16="http://schemas.microsoft.com/office/drawing/2014/main" id="{580615D1-FAD7-4AC6-AB8A-A4624969DC31}"/>
                </a:ext>
              </a:extLst>
            </p:cNvPr>
            <p:cNvSpPr/>
            <p:nvPr/>
          </p:nvSpPr>
          <p:spPr>
            <a:xfrm rot="16200000">
              <a:off x="493354" y="3924000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Прямоугольник: скругленные углы 8">
              <a:extLst>
                <a:ext uri="{FF2B5EF4-FFF2-40B4-BE49-F238E27FC236}">
                  <a16:creationId xmlns:a16="http://schemas.microsoft.com/office/drawing/2014/main" id="{31D0A143-8E90-473A-BC3A-4B32084D2D9B}"/>
                </a:ext>
              </a:extLst>
            </p:cNvPr>
            <p:cNvSpPr/>
            <p:nvPr/>
          </p:nvSpPr>
          <p:spPr>
            <a:xfrm>
              <a:off x="674400" y="2297534"/>
              <a:ext cx="2205000" cy="2730893"/>
            </a:xfrm>
            <a:prstGeom prst="round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8" name="Прямоугольник 107">
              <a:extLst>
                <a:ext uri="{FF2B5EF4-FFF2-40B4-BE49-F238E27FC236}">
                  <a16:creationId xmlns:a16="http://schemas.microsoft.com/office/drawing/2014/main" id="{9BCFF2FA-F0EE-435C-874C-7D58E0503D4C}"/>
                </a:ext>
              </a:extLst>
            </p:cNvPr>
            <p:cNvSpPr/>
            <p:nvPr/>
          </p:nvSpPr>
          <p:spPr>
            <a:xfrm>
              <a:off x="960452" y="2843054"/>
              <a:ext cx="1628707" cy="831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/>
            </a:p>
          </p:txBody>
        </p:sp>
        <p:sp>
          <p:nvSpPr>
            <p:cNvPr id="109" name="Прямоугольник 108">
              <a:extLst>
                <a:ext uri="{FF2B5EF4-FFF2-40B4-BE49-F238E27FC236}">
                  <a16:creationId xmlns:a16="http://schemas.microsoft.com/office/drawing/2014/main" id="{D7C28C72-4AAD-434C-BDE1-E4CA76D486B5}"/>
                </a:ext>
              </a:extLst>
            </p:cNvPr>
            <p:cNvSpPr/>
            <p:nvPr/>
          </p:nvSpPr>
          <p:spPr>
            <a:xfrm>
              <a:off x="493354" y="4104000"/>
              <a:ext cx="2562909" cy="474427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latin typeface="Roboto Light"/>
                </a:rPr>
                <a:t>ЗАМ.РУКО-ВОДИТЕЛЯ</a:t>
              </a:r>
            </a:p>
          </p:txBody>
        </p:sp>
        <p:sp>
          <p:nvSpPr>
            <p:cNvPr id="110" name="Прямоугольник 109">
              <a:extLst>
                <a:ext uri="{FF2B5EF4-FFF2-40B4-BE49-F238E27FC236}">
                  <a16:creationId xmlns:a16="http://schemas.microsoft.com/office/drawing/2014/main" id="{829B1AF8-15E4-4AD5-8C19-B47B124FC920}"/>
                </a:ext>
              </a:extLst>
            </p:cNvPr>
            <p:cNvSpPr/>
            <p:nvPr/>
          </p:nvSpPr>
          <p:spPr>
            <a:xfrm>
              <a:off x="960454" y="4127978"/>
              <a:ext cx="1628707" cy="831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7182196" y="3279865"/>
            <a:ext cx="14504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Roboto Light"/>
              </a:rPr>
              <a:t>- заместитель по производству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7193701" y="4157029"/>
            <a:ext cx="1150312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00" b="1" dirty="0">
                <a:latin typeface="Roboto Light"/>
              </a:rPr>
              <a:t>ПОВЫШЕНИЕ КВАЛИФИКАЦИИ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7526952" y="2664978"/>
            <a:ext cx="914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Roboto Light"/>
              </a:rPr>
              <a:t>26-32 ГОДА</a:t>
            </a:r>
          </a:p>
        </p:txBody>
      </p:sp>
      <p:sp>
        <p:nvSpPr>
          <p:cNvPr id="114" name="Стрелка: шеврон 2">
            <a:extLst>
              <a:ext uri="{FF2B5EF4-FFF2-40B4-BE49-F238E27FC236}">
                <a16:creationId xmlns:a16="http://schemas.microsoft.com/office/drawing/2014/main" id="{2589DD2A-5A3F-4DFC-B9CE-F153C4AB0216}"/>
              </a:ext>
            </a:extLst>
          </p:cNvPr>
          <p:cNvSpPr/>
          <p:nvPr/>
        </p:nvSpPr>
        <p:spPr>
          <a:xfrm>
            <a:off x="9208985" y="5674895"/>
            <a:ext cx="2111259" cy="266279"/>
          </a:xfrm>
          <a:prstGeom prst="chevron">
            <a:avLst>
              <a:gd name="adj" fmla="val 58912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>
              <a:solidFill>
                <a:schemeClr val="bg1"/>
              </a:solidFill>
              <a:latin typeface="Roboto Light"/>
            </a:endParaRPr>
          </a:p>
        </p:txBody>
      </p:sp>
      <p:grpSp>
        <p:nvGrpSpPr>
          <p:cNvPr id="115" name="Группа 114">
            <a:extLst>
              <a:ext uri="{FF2B5EF4-FFF2-40B4-BE49-F238E27FC236}">
                <a16:creationId xmlns:a16="http://schemas.microsoft.com/office/drawing/2014/main" id="{F6C10FF0-6E94-4B36-A3F7-3D2405207654}"/>
              </a:ext>
            </a:extLst>
          </p:cNvPr>
          <p:cNvGrpSpPr/>
          <p:nvPr/>
        </p:nvGrpSpPr>
        <p:grpSpPr>
          <a:xfrm>
            <a:off x="9208986" y="3001507"/>
            <a:ext cx="2113198" cy="2626789"/>
            <a:chOff x="493354" y="2297534"/>
            <a:chExt cx="2562909" cy="2730893"/>
          </a:xfrm>
        </p:grpSpPr>
        <p:sp>
          <p:nvSpPr>
            <p:cNvPr id="116" name="Прямоугольный треугольник 115">
              <a:extLst>
                <a:ext uri="{FF2B5EF4-FFF2-40B4-BE49-F238E27FC236}">
                  <a16:creationId xmlns:a16="http://schemas.microsoft.com/office/drawing/2014/main" id="{39933384-C661-4E1E-9F98-ADC1352EE029}"/>
                </a:ext>
              </a:extLst>
            </p:cNvPr>
            <p:cNvSpPr/>
            <p:nvPr/>
          </p:nvSpPr>
          <p:spPr>
            <a:xfrm rot="5400000">
              <a:off x="2874695" y="4578427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Прямоугольный треугольник 116">
              <a:extLst>
                <a:ext uri="{FF2B5EF4-FFF2-40B4-BE49-F238E27FC236}">
                  <a16:creationId xmlns:a16="http://schemas.microsoft.com/office/drawing/2014/main" id="{1E79A9E0-0734-409C-88E3-276FFFA7D893}"/>
                </a:ext>
              </a:extLst>
            </p:cNvPr>
            <p:cNvSpPr/>
            <p:nvPr/>
          </p:nvSpPr>
          <p:spPr>
            <a:xfrm>
              <a:off x="2873911" y="3924000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Прямоугольный треугольник 117">
              <a:extLst>
                <a:ext uri="{FF2B5EF4-FFF2-40B4-BE49-F238E27FC236}">
                  <a16:creationId xmlns:a16="http://schemas.microsoft.com/office/drawing/2014/main" id="{27A33D1A-DFD9-4B30-879D-11FB8C63D766}"/>
                </a:ext>
              </a:extLst>
            </p:cNvPr>
            <p:cNvSpPr/>
            <p:nvPr/>
          </p:nvSpPr>
          <p:spPr>
            <a:xfrm rot="10800000">
              <a:off x="493354" y="4578427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Прямоугольный треугольник 118">
              <a:extLst>
                <a:ext uri="{FF2B5EF4-FFF2-40B4-BE49-F238E27FC236}">
                  <a16:creationId xmlns:a16="http://schemas.microsoft.com/office/drawing/2014/main" id="{580615D1-FAD7-4AC6-AB8A-A4624969DC31}"/>
                </a:ext>
              </a:extLst>
            </p:cNvPr>
            <p:cNvSpPr/>
            <p:nvPr/>
          </p:nvSpPr>
          <p:spPr>
            <a:xfrm rot="16200000">
              <a:off x="493354" y="3924000"/>
              <a:ext cx="180000" cy="180000"/>
            </a:xfrm>
            <a:prstGeom prst="rtTriangl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Прямоугольник: скругленные углы 8">
              <a:extLst>
                <a:ext uri="{FF2B5EF4-FFF2-40B4-BE49-F238E27FC236}">
                  <a16:creationId xmlns:a16="http://schemas.microsoft.com/office/drawing/2014/main" id="{31D0A143-8E90-473A-BC3A-4B32084D2D9B}"/>
                </a:ext>
              </a:extLst>
            </p:cNvPr>
            <p:cNvSpPr/>
            <p:nvPr/>
          </p:nvSpPr>
          <p:spPr>
            <a:xfrm>
              <a:off x="674400" y="2297534"/>
              <a:ext cx="2205000" cy="2730893"/>
            </a:xfrm>
            <a:prstGeom prst="round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1" name="Прямоугольник 120">
              <a:extLst>
                <a:ext uri="{FF2B5EF4-FFF2-40B4-BE49-F238E27FC236}">
                  <a16:creationId xmlns:a16="http://schemas.microsoft.com/office/drawing/2014/main" id="{9BCFF2FA-F0EE-435C-874C-7D58E0503D4C}"/>
                </a:ext>
              </a:extLst>
            </p:cNvPr>
            <p:cNvSpPr/>
            <p:nvPr/>
          </p:nvSpPr>
          <p:spPr>
            <a:xfrm>
              <a:off x="960452" y="2843054"/>
              <a:ext cx="1628707" cy="831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/>
            </a:p>
          </p:txBody>
        </p:sp>
        <p:sp>
          <p:nvSpPr>
            <p:cNvPr id="122" name="Прямоугольник 121">
              <a:extLst>
                <a:ext uri="{FF2B5EF4-FFF2-40B4-BE49-F238E27FC236}">
                  <a16:creationId xmlns:a16="http://schemas.microsoft.com/office/drawing/2014/main" id="{D7C28C72-4AAD-434C-BDE1-E4CA76D486B5}"/>
                </a:ext>
              </a:extLst>
            </p:cNvPr>
            <p:cNvSpPr/>
            <p:nvPr/>
          </p:nvSpPr>
          <p:spPr>
            <a:xfrm>
              <a:off x="493354" y="4104000"/>
              <a:ext cx="2562909" cy="474427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latin typeface="Roboto Light"/>
                </a:rPr>
                <a:t>РУКОВОДИТЕЛЬ </a:t>
              </a:r>
            </a:p>
          </p:txBody>
        </p:sp>
        <p:sp>
          <p:nvSpPr>
            <p:cNvPr id="123" name="Прямоугольник 122">
              <a:extLst>
                <a:ext uri="{FF2B5EF4-FFF2-40B4-BE49-F238E27FC236}">
                  <a16:creationId xmlns:a16="http://schemas.microsoft.com/office/drawing/2014/main" id="{829B1AF8-15E4-4AD5-8C19-B47B124FC920}"/>
                </a:ext>
              </a:extLst>
            </p:cNvPr>
            <p:cNvSpPr/>
            <p:nvPr/>
          </p:nvSpPr>
          <p:spPr>
            <a:xfrm>
              <a:off x="960454" y="4127978"/>
              <a:ext cx="1628707" cy="831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9833844" y="2669713"/>
            <a:ext cx="914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Roboto Light"/>
              </a:rPr>
              <a:t>32 ГОДА-…</a:t>
            </a:r>
          </a:p>
        </p:txBody>
      </p:sp>
      <p:sp>
        <p:nvSpPr>
          <p:cNvPr id="133" name="Прямоугольник 4"/>
          <p:cNvSpPr>
            <a:spLocks noChangeArrowheads="1"/>
          </p:cNvSpPr>
          <p:nvPr/>
        </p:nvSpPr>
        <p:spPr bwMode="auto">
          <a:xfrm>
            <a:off x="4060616" y="3306779"/>
            <a:ext cx="1350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200" b="1" dirty="0">
                <a:solidFill>
                  <a:srgbClr val="5F7491"/>
                </a:solidFill>
              </a:rPr>
              <a:t>37 000-48 000руб</a:t>
            </a:r>
            <a:r>
              <a:rPr lang="ru-RU" altLang="ru-RU" sz="800" b="1" dirty="0">
                <a:solidFill>
                  <a:srgbClr val="5F7491"/>
                </a:solidFill>
              </a:rPr>
              <a:t>.</a:t>
            </a:r>
            <a:endParaRPr lang="ru-RU" altLang="ru-RU" sz="800" b="1" dirty="0"/>
          </a:p>
        </p:txBody>
      </p:sp>
      <p:sp>
        <p:nvSpPr>
          <p:cNvPr id="134" name="Прямоугольник 4"/>
          <p:cNvSpPr>
            <a:spLocks noChangeArrowheads="1"/>
          </p:cNvSpPr>
          <p:nvPr/>
        </p:nvSpPr>
        <p:spPr bwMode="auto">
          <a:xfrm>
            <a:off x="5843289" y="2680191"/>
            <a:ext cx="1350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200" b="1" dirty="0">
                <a:solidFill>
                  <a:srgbClr val="5F7491"/>
                </a:solidFill>
              </a:rPr>
              <a:t>50 000-70 000руб</a:t>
            </a:r>
            <a:r>
              <a:rPr lang="ru-RU" altLang="ru-RU" sz="800" b="1" dirty="0">
                <a:solidFill>
                  <a:srgbClr val="5F7491"/>
                </a:solidFill>
              </a:rPr>
              <a:t>.</a:t>
            </a:r>
            <a:endParaRPr lang="ru-RU" altLang="ru-RU" sz="800" b="1" dirty="0"/>
          </a:p>
        </p:txBody>
      </p:sp>
      <p:sp>
        <p:nvSpPr>
          <p:cNvPr id="135" name="Прямоугольник 4"/>
          <p:cNvSpPr>
            <a:spLocks noChangeArrowheads="1"/>
          </p:cNvSpPr>
          <p:nvPr/>
        </p:nvSpPr>
        <p:spPr bwMode="auto">
          <a:xfrm>
            <a:off x="7510879" y="2262763"/>
            <a:ext cx="1350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200" b="1" dirty="0">
                <a:solidFill>
                  <a:srgbClr val="5F7491"/>
                </a:solidFill>
              </a:rPr>
              <a:t>75 000-80 000руб</a:t>
            </a:r>
            <a:r>
              <a:rPr lang="ru-RU" altLang="ru-RU" sz="800" b="1" dirty="0">
                <a:solidFill>
                  <a:srgbClr val="5F7491"/>
                </a:solidFill>
              </a:rPr>
              <a:t>.</a:t>
            </a:r>
            <a:endParaRPr lang="ru-RU" altLang="ru-RU" sz="800" b="1" dirty="0"/>
          </a:p>
        </p:txBody>
      </p:sp>
      <p:sp>
        <p:nvSpPr>
          <p:cNvPr id="136" name="Прямоугольник 4"/>
          <p:cNvSpPr>
            <a:spLocks noChangeArrowheads="1"/>
          </p:cNvSpPr>
          <p:nvPr/>
        </p:nvSpPr>
        <p:spPr bwMode="auto">
          <a:xfrm>
            <a:off x="9708562" y="2306145"/>
            <a:ext cx="1428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200" b="1" dirty="0">
                <a:solidFill>
                  <a:srgbClr val="5F7491"/>
                </a:solidFill>
              </a:rPr>
              <a:t>90 000-120 000руб</a:t>
            </a:r>
            <a:r>
              <a:rPr lang="ru-RU" altLang="ru-RU" sz="800" b="1" dirty="0">
                <a:solidFill>
                  <a:srgbClr val="5F7491"/>
                </a:solidFill>
              </a:rPr>
              <a:t>.</a:t>
            </a:r>
            <a:endParaRPr lang="ru-RU" altLang="ru-RU" sz="800" b="1" dirty="0"/>
          </a:p>
        </p:txBody>
      </p:sp>
      <p:sp>
        <p:nvSpPr>
          <p:cNvPr id="1024" name="TextBox 1023"/>
          <p:cNvSpPr txBox="1"/>
          <p:nvPr/>
        </p:nvSpPr>
        <p:spPr>
          <a:xfrm>
            <a:off x="822175" y="5956457"/>
            <a:ext cx="4597637" cy="2308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00" b="1" dirty="0">
                <a:latin typeface="Roboto Light"/>
              </a:rPr>
              <a:t>МЕТОДЫ ПОДДЕРЖКИ</a:t>
            </a:r>
          </a:p>
        </p:txBody>
      </p:sp>
      <p:sp>
        <p:nvSpPr>
          <p:cNvPr id="1025" name="TextBox 1024"/>
          <p:cNvSpPr txBox="1"/>
          <p:nvPr/>
        </p:nvSpPr>
        <p:spPr>
          <a:xfrm>
            <a:off x="760034" y="6166890"/>
            <a:ext cx="150630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dirty="0">
                <a:latin typeface="Roboto Light"/>
              </a:rPr>
              <a:t>Профессионально-ориентированный проект для обучающихся 8-9 классов «Первая профессия в техникуме</a:t>
            </a:r>
          </a:p>
        </p:txBody>
      </p:sp>
      <p:cxnSp>
        <p:nvCxnSpPr>
          <p:cNvPr id="1029" name="Прямая соединительная линия 1028"/>
          <p:cNvCxnSpPr/>
          <p:nvPr/>
        </p:nvCxnSpPr>
        <p:spPr>
          <a:xfrm>
            <a:off x="2179604" y="6236882"/>
            <a:ext cx="0" cy="449460"/>
          </a:xfrm>
          <a:prstGeom prst="line">
            <a:avLst/>
          </a:prstGeom>
          <a:ln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31" name="TextBox 1030"/>
          <p:cNvSpPr txBox="1"/>
          <p:nvPr/>
        </p:nvSpPr>
        <p:spPr>
          <a:xfrm>
            <a:off x="2065120" y="6143337"/>
            <a:ext cx="22214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dirty="0">
                <a:latin typeface="Roboto Light"/>
              </a:rPr>
              <a:t>-Участие в чемпионатном </a:t>
            </a:r>
            <a:r>
              <a:rPr lang="ru-RU" sz="700">
                <a:latin typeface="Roboto Light"/>
              </a:rPr>
              <a:t>движении      «Профессионалы</a:t>
            </a:r>
            <a:r>
              <a:rPr lang="ru-RU" sz="700" dirty="0">
                <a:latin typeface="Roboto Light"/>
              </a:rPr>
              <a:t>»;</a:t>
            </a:r>
          </a:p>
          <a:p>
            <a:r>
              <a:rPr lang="ru-RU" sz="700" dirty="0">
                <a:latin typeface="Roboto Light"/>
              </a:rPr>
              <a:t>-Возможность целевого обучения от предприятия;</a:t>
            </a:r>
          </a:p>
          <a:p>
            <a:r>
              <a:rPr lang="ru-RU" sz="700" dirty="0">
                <a:latin typeface="Roboto Light"/>
              </a:rPr>
              <a:t>- Работа в учебно-производственных  комплексах организации-партнера</a:t>
            </a:r>
          </a:p>
        </p:txBody>
      </p:sp>
      <p:cxnSp>
        <p:nvCxnSpPr>
          <p:cNvPr id="1033" name="Прямая соединительная линия 1032"/>
          <p:cNvCxnSpPr/>
          <p:nvPr/>
        </p:nvCxnSpPr>
        <p:spPr>
          <a:xfrm>
            <a:off x="4168099" y="6208012"/>
            <a:ext cx="0" cy="466965"/>
          </a:xfrm>
          <a:prstGeom prst="line">
            <a:avLst/>
          </a:prstGeom>
          <a:ln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34" name="TextBox 1033"/>
          <p:cNvSpPr txBox="1"/>
          <p:nvPr/>
        </p:nvSpPr>
        <p:spPr>
          <a:xfrm>
            <a:off x="4178104" y="6150114"/>
            <a:ext cx="1287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dirty="0">
                <a:latin typeface="Roboto Light"/>
              </a:rPr>
              <a:t>-Адаптация молодых специалистов на предприятии;</a:t>
            </a:r>
          </a:p>
          <a:p>
            <a:r>
              <a:rPr lang="ru-RU" sz="700" dirty="0">
                <a:latin typeface="Roboto Light"/>
              </a:rPr>
              <a:t>-Дополнительное обучение за счет работодателя</a:t>
            </a:r>
          </a:p>
        </p:txBody>
      </p:sp>
      <p:pic>
        <p:nvPicPr>
          <p:cNvPr id="1035" name="Picture 6" descr="http://qrcoder.ru/code/?http%3A%2F%2Fal-tt.ru%2Fprofessionalitet%2F&amp;4&amp;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829" y="6001953"/>
            <a:ext cx="841585" cy="84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" name="Google Shape;1158;g7e118ccf70_7_0"/>
          <p:cNvSpPr>
            <a:spLocks noChangeArrowheads="1"/>
          </p:cNvSpPr>
          <p:nvPr/>
        </p:nvSpPr>
        <p:spPr bwMode="auto">
          <a:xfrm>
            <a:off x="7182196" y="6084770"/>
            <a:ext cx="1962723" cy="678470"/>
          </a:xfrm>
          <a:prstGeom prst="rect">
            <a:avLst/>
          </a:prstGeom>
          <a:solidFill>
            <a:srgbClr val="DDEAF6">
              <a:alpha val="5843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69" tIns="68569" rIns="68569" bIns="68569"/>
          <a:lstStyle/>
          <a:p>
            <a:pPr algn="ctr" defTabSz="0"/>
            <a:r>
              <a:rPr lang="ru-RU" sz="900" b="1" dirty="0">
                <a:latin typeface="Roboto Light "/>
              </a:rPr>
              <a:t>КОНТАКТЫ</a:t>
            </a:r>
          </a:p>
          <a:p>
            <a:pPr algn="ctr" defTabSz="0"/>
            <a:r>
              <a:rPr lang="ru-RU" sz="800" dirty="0">
                <a:latin typeface="Roboto Light "/>
              </a:rPr>
              <a:t>Алтайский край</a:t>
            </a:r>
          </a:p>
          <a:p>
            <a:pPr algn="ctr" defTabSz="0"/>
            <a:r>
              <a:rPr lang="ru-RU" sz="800" dirty="0">
                <a:latin typeface="Roboto Light "/>
              </a:rPr>
              <a:t>г. Барнаул, ул. Юрина, 166</a:t>
            </a:r>
          </a:p>
          <a:p>
            <a:pPr algn="ctr" defTabSz="0"/>
            <a:r>
              <a:rPr lang="ru-RU" sz="800" dirty="0">
                <a:latin typeface="Roboto Light "/>
              </a:rPr>
              <a:t>Приемная комиссия:</a:t>
            </a:r>
          </a:p>
          <a:p>
            <a:pPr algn="ctr" defTabSz="0"/>
            <a:r>
              <a:rPr lang="ru-RU" sz="800" dirty="0">
                <a:latin typeface="Roboto Light "/>
              </a:rPr>
              <a:t>8(3852) 40-16-28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652718" y="3759506"/>
            <a:ext cx="2815346" cy="41032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9" name="TextBox 148"/>
          <p:cNvSpPr txBox="1"/>
          <p:nvPr/>
        </p:nvSpPr>
        <p:spPr>
          <a:xfrm>
            <a:off x="9396362" y="6029677"/>
            <a:ext cx="2216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#</a:t>
            </a:r>
            <a:r>
              <a:rPr lang="ru-RU" sz="2000" b="1" dirty="0">
                <a:solidFill>
                  <a:srgbClr val="C00000"/>
                </a:solidFill>
              </a:rPr>
              <a:t>ТЫ В ХОРОШЕЙ КОМПАНИИ!</a:t>
            </a:r>
          </a:p>
        </p:txBody>
      </p:sp>
      <p:pic>
        <p:nvPicPr>
          <p:cNvPr id="4099" name="Picture 3" descr="C:\Users\NN\Downloads\c2594485-0707-4726-9d5b-d871c67d2835.jpg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65"/>
          <a:stretch/>
        </p:blipFill>
        <p:spPr bwMode="auto">
          <a:xfrm>
            <a:off x="9405224" y="3219174"/>
            <a:ext cx="1740796" cy="148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Рисунок 13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13" y="924695"/>
            <a:ext cx="380952" cy="380952"/>
          </a:xfrm>
          <a:prstGeom prst="rect">
            <a:avLst/>
          </a:prstGeom>
        </p:spPr>
      </p:pic>
      <p:pic>
        <p:nvPicPr>
          <p:cNvPr id="137" name="Рисунок 13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710" y="2676729"/>
            <a:ext cx="440944" cy="266771"/>
          </a:xfrm>
          <a:prstGeom prst="rect">
            <a:avLst/>
          </a:prstGeom>
        </p:spPr>
      </p:pic>
      <p:pic>
        <p:nvPicPr>
          <p:cNvPr id="138" name="Рисунок 13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3601" y="2219475"/>
            <a:ext cx="440944" cy="266771"/>
          </a:xfrm>
          <a:prstGeom prst="rect">
            <a:avLst/>
          </a:prstGeom>
        </p:spPr>
      </p:pic>
      <p:pic>
        <p:nvPicPr>
          <p:cNvPr id="139" name="Рисунок 13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3194" y="2277111"/>
            <a:ext cx="440944" cy="266771"/>
          </a:xfrm>
          <a:prstGeom prst="rect">
            <a:avLst/>
          </a:prstGeom>
        </p:spPr>
      </p:pic>
      <p:pic>
        <p:nvPicPr>
          <p:cNvPr id="140" name="Рисунок 13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696" y="3287547"/>
            <a:ext cx="440944" cy="266771"/>
          </a:xfrm>
          <a:prstGeom prst="rect">
            <a:avLst/>
          </a:prstGeom>
        </p:spPr>
      </p:pic>
      <p:pic>
        <p:nvPicPr>
          <p:cNvPr id="141" name="Рисунок 14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35" y="1663776"/>
            <a:ext cx="226938" cy="341279"/>
          </a:xfrm>
          <a:prstGeom prst="rect">
            <a:avLst/>
          </a:prstGeom>
        </p:spPr>
      </p:pic>
      <p:pic>
        <p:nvPicPr>
          <p:cNvPr id="142" name="Рисунок 14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372" y="211614"/>
            <a:ext cx="1548082" cy="725121"/>
          </a:xfrm>
          <a:prstGeom prst="rect">
            <a:avLst/>
          </a:prstGeom>
        </p:spPr>
      </p:pic>
      <p:pic>
        <p:nvPicPr>
          <p:cNvPr id="143" name="Рисунок 14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480" y="2433891"/>
            <a:ext cx="506744" cy="173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3229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281</Words>
  <Application>Microsoft Office PowerPoint</Application>
  <PresentationFormat>Широкоэкранный</PresentationFormat>
  <Paragraphs>68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Roboto Light</vt:lpstr>
      <vt:lpstr>Roboto Light 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Кулеш Ирина Геннадьевна</dc:creator>
  <cp:lastModifiedBy>Антонина Проскурякова</cp:lastModifiedBy>
  <cp:revision>53</cp:revision>
  <cp:lastPrinted>2023-03-22T09:20:44Z</cp:lastPrinted>
  <dcterms:created xsi:type="dcterms:W3CDTF">2023-03-22T05:52:23Z</dcterms:created>
  <dcterms:modified xsi:type="dcterms:W3CDTF">2023-10-21T08:16:19Z</dcterms:modified>
</cp:coreProperties>
</file>